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sldIdLst>
    <p:sldId id="260" r:id="rId5"/>
    <p:sldId id="261" r:id="rId6"/>
    <p:sldId id="262" r:id="rId7"/>
    <p:sldId id="263" r:id="rId8"/>
    <p:sldId id="264" r:id="rId9"/>
    <p:sldId id="265"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918"/>
    <p:restoredTop sz="94789"/>
  </p:normalViewPr>
  <p:slideViewPr>
    <p:cSldViewPr snapToGrid="0" snapToObjects="1">
      <p:cViewPr varScale="1">
        <p:scale>
          <a:sx n="75" d="100"/>
          <a:sy n="75" d="100"/>
        </p:scale>
        <p:origin x="364" y="56"/>
      </p:cViewPr>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presProps" Target="presProps.xml"/><Relationship Id="rId5" Type="http://schemas.openxmlformats.org/officeDocument/2006/relationships/slide" Target="slides/slide1.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8" name="Picture 7" descr="A picture containing chart&#10;&#10;Description automatically generated">
            <a:extLst>
              <a:ext uri="{FF2B5EF4-FFF2-40B4-BE49-F238E27FC236}">
                <a16:creationId xmlns:a16="http://schemas.microsoft.com/office/drawing/2014/main" id="{B753F5F7-D778-6843-831A-ED5C9217C83B}"/>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76D695B1-00CC-6640-AB8F-A7E4E7A985AC}"/>
              </a:ext>
            </a:extLst>
          </p:cNvPr>
          <p:cNvSpPr>
            <a:spLocks noGrp="1"/>
          </p:cNvSpPr>
          <p:nvPr>
            <p:ph type="ctrTitle"/>
          </p:nvPr>
        </p:nvSpPr>
        <p:spPr>
          <a:xfrm>
            <a:off x="1524000" y="1418696"/>
            <a:ext cx="5926667" cy="2281237"/>
          </a:xfrm>
        </p:spPr>
        <p:txBody>
          <a:bodyPr anchor="b"/>
          <a:lstStyle>
            <a:lvl1pPr algn="l">
              <a:defRPr sz="6000">
                <a:latin typeface="+mn-lt"/>
              </a:defRPr>
            </a:lvl1pPr>
          </a:lstStyle>
          <a:p>
            <a:r>
              <a:rPr lang="en-GB" dirty="0"/>
              <a:t>Click to edit Master title style</a:t>
            </a:r>
            <a:endParaRPr lang="en-US" dirty="0"/>
          </a:p>
        </p:txBody>
      </p:sp>
      <p:sp>
        <p:nvSpPr>
          <p:cNvPr id="3" name="Subtitle 2">
            <a:extLst>
              <a:ext uri="{FF2B5EF4-FFF2-40B4-BE49-F238E27FC236}">
                <a16:creationId xmlns:a16="http://schemas.microsoft.com/office/drawing/2014/main" id="{7042A01D-2CA2-6749-ABCB-BF3761AFE5D9}"/>
              </a:ext>
            </a:extLst>
          </p:cNvPr>
          <p:cNvSpPr>
            <a:spLocks noGrp="1"/>
          </p:cNvSpPr>
          <p:nvPr>
            <p:ph type="subTitle" idx="1"/>
          </p:nvPr>
        </p:nvSpPr>
        <p:spPr>
          <a:xfrm>
            <a:off x="1524000" y="4114800"/>
            <a:ext cx="5926667" cy="719667"/>
          </a:xfrm>
        </p:spPr>
        <p:txBody>
          <a:bodyPr/>
          <a:lstStyle>
            <a:lvl1pPr marL="0" indent="0" algn="l">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dirty="0"/>
              <a:t>Click to edit Master subtitle style</a:t>
            </a:r>
            <a:endParaRPr lang="en-US" dirty="0"/>
          </a:p>
        </p:txBody>
      </p:sp>
    </p:spTree>
    <p:extLst>
      <p:ext uri="{BB962C8B-B14F-4D97-AF65-F5344CB8AC3E}">
        <p14:creationId xmlns:p14="http://schemas.microsoft.com/office/powerpoint/2010/main" val="16918448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8" name="Picture 7" descr="A picture containing graphical user interface&#10;&#10;Description automatically generated">
            <a:extLst>
              <a:ext uri="{FF2B5EF4-FFF2-40B4-BE49-F238E27FC236}">
                <a16:creationId xmlns:a16="http://schemas.microsoft.com/office/drawing/2014/main" id="{A84593F3-AE23-7F47-8739-2D8D69A3732B}"/>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8BA676F9-F57A-A349-A742-74A85D9A77BF}"/>
              </a:ext>
            </a:extLst>
          </p:cNvPr>
          <p:cNvSpPr>
            <a:spLocks noGrp="1"/>
          </p:cNvSpPr>
          <p:nvPr>
            <p:ph type="title"/>
          </p:nvPr>
        </p:nvSpPr>
        <p:spPr/>
        <p:txBody>
          <a:bodyPr/>
          <a:lstStyle>
            <a:lvl1pPr>
              <a:defRPr>
                <a:latin typeface="+mn-lt"/>
              </a:defRPr>
            </a:lvl1pPr>
          </a:lstStyle>
          <a:p>
            <a:r>
              <a:rPr lang="en-GB" dirty="0"/>
              <a:t>Click to edit Master title style</a:t>
            </a:r>
            <a:endParaRPr lang="en-US" dirty="0"/>
          </a:p>
        </p:txBody>
      </p:sp>
      <p:sp>
        <p:nvSpPr>
          <p:cNvPr id="3" name="Content Placeholder 2">
            <a:extLst>
              <a:ext uri="{FF2B5EF4-FFF2-40B4-BE49-F238E27FC236}">
                <a16:creationId xmlns:a16="http://schemas.microsoft.com/office/drawing/2014/main" id="{5151BA71-9911-4547-A981-667AD7529587}"/>
              </a:ext>
            </a:extLst>
          </p:cNvPr>
          <p:cNvSpPr>
            <a:spLocks noGrp="1"/>
          </p:cNvSpPr>
          <p:nvPr>
            <p:ph idx="1"/>
          </p:nvPr>
        </p:nvSpPr>
        <p:spPr>
          <a:xfrm>
            <a:off x="838200" y="1825625"/>
            <a:ext cx="10515600" cy="3940175"/>
          </a:xfr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Tree>
    <p:extLst>
      <p:ext uri="{BB962C8B-B14F-4D97-AF65-F5344CB8AC3E}">
        <p14:creationId xmlns:p14="http://schemas.microsoft.com/office/powerpoint/2010/main" val="28442968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A431894-2BBB-864B-BB1D-D7F9A0C2339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US"/>
          </a:p>
        </p:txBody>
      </p:sp>
      <p:sp>
        <p:nvSpPr>
          <p:cNvPr id="3" name="Text Placeholder 2">
            <a:extLst>
              <a:ext uri="{FF2B5EF4-FFF2-40B4-BE49-F238E27FC236}">
                <a16:creationId xmlns:a16="http://schemas.microsoft.com/office/drawing/2014/main" id="{A8261731-432F-8743-A453-F69FB236F29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25698FB6-6922-A34C-A1CC-4D741A8EC0A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AD51DFA-7B3A-8049-BB09-57C98F640145}" type="datetimeFigureOut">
              <a:rPr lang="en-US" smtClean="0"/>
              <a:t>7/4/2023</a:t>
            </a:fld>
            <a:endParaRPr lang="en-US"/>
          </a:p>
        </p:txBody>
      </p:sp>
      <p:sp>
        <p:nvSpPr>
          <p:cNvPr id="5" name="Footer Placeholder 4">
            <a:extLst>
              <a:ext uri="{FF2B5EF4-FFF2-40B4-BE49-F238E27FC236}">
                <a16:creationId xmlns:a16="http://schemas.microsoft.com/office/drawing/2014/main" id="{08D5B2C7-7E38-1340-9B9C-E0C53084458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458640B7-887B-4749-8861-626CD28108D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A9C5140-C4D8-AB42-98BB-1331D72A7245}" type="slidenum">
              <a:rPr lang="en-US" smtClean="0"/>
              <a:t>‹#›</a:t>
            </a:fld>
            <a:endParaRPr lang="en-US"/>
          </a:p>
        </p:txBody>
      </p:sp>
    </p:spTree>
    <p:extLst>
      <p:ext uri="{BB962C8B-B14F-4D97-AF65-F5344CB8AC3E}">
        <p14:creationId xmlns:p14="http://schemas.microsoft.com/office/powerpoint/2010/main" val="3519836913"/>
      </p:ext>
    </p:extLst>
  </p:cSld>
  <p:clrMap bg1="lt1" tx1="dk1" bg2="lt2" tx2="dk2" accent1="accent1" accent2="accent2" accent3="accent3" accent4="accent4" accent5="accent5" accent6="accent6" hlink="hlink" folHlink="folHlink"/>
  <p:sldLayoutIdLst>
    <p:sldLayoutId id="2147483649" r:id="rId1"/>
    <p:sldLayoutId id="2147483650" r:id="rId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hyperlink" Target="https://archivecat.lancashire.gov.uk/calmview/default.aspx"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www.churchofengland.org/sites/default/files/2017-11/care_of_parish_records_keep_or_bin_-_2009_edition.pdf"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3D9A92-4958-8C4D-8032-41E0D1EC65BA}"/>
              </a:ext>
            </a:extLst>
          </p:cNvPr>
          <p:cNvSpPr>
            <a:spLocks noGrp="1"/>
          </p:cNvSpPr>
          <p:nvPr>
            <p:ph type="ctrTitle"/>
          </p:nvPr>
        </p:nvSpPr>
        <p:spPr/>
        <p:txBody>
          <a:bodyPr>
            <a:normAutofit fontScale="90000"/>
          </a:bodyPr>
          <a:lstStyle/>
          <a:p>
            <a:r>
              <a:rPr lang="en-US" dirty="0"/>
              <a:t>Depositing parish records at Lancashire Archives</a:t>
            </a:r>
          </a:p>
        </p:txBody>
      </p:sp>
      <p:sp>
        <p:nvSpPr>
          <p:cNvPr id="3" name="Subtitle 2">
            <a:extLst>
              <a:ext uri="{FF2B5EF4-FFF2-40B4-BE49-F238E27FC236}">
                <a16:creationId xmlns:a16="http://schemas.microsoft.com/office/drawing/2014/main" id="{548CF9A3-84DD-174D-99B0-20F3780B65BD}"/>
              </a:ext>
            </a:extLst>
          </p:cNvPr>
          <p:cNvSpPr>
            <a:spLocks noGrp="1"/>
          </p:cNvSpPr>
          <p:nvPr>
            <p:ph type="subTitle" idx="1"/>
          </p:nvPr>
        </p:nvSpPr>
        <p:spPr/>
        <p:txBody>
          <a:bodyPr/>
          <a:lstStyle/>
          <a:p>
            <a:r>
              <a:rPr lang="en-US" dirty="0"/>
              <a:t>Keri Nicholson, Collections Archivist</a:t>
            </a:r>
          </a:p>
        </p:txBody>
      </p:sp>
    </p:spTree>
    <p:extLst>
      <p:ext uri="{BB962C8B-B14F-4D97-AF65-F5344CB8AC3E}">
        <p14:creationId xmlns:p14="http://schemas.microsoft.com/office/powerpoint/2010/main" val="39237042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2" name="Rectangle 11">
            <a:extLst>
              <a:ext uri="{FF2B5EF4-FFF2-40B4-BE49-F238E27FC236}">
                <a16:creationId xmlns:a16="http://schemas.microsoft.com/office/drawing/2014/main" id="{D1D34770-47A8-402C-AF23-2B653F2D88C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3AA67FE-BE17-F662-A7B7-29C12EDF58CD}"/>
              </a:ext>
            </a:extLst>
          </p:cNvPr>
          <p:cNvSpPr>
            <a:spLocks noGrp="1"/>
          </p:cNvSpPr>
          <p:nvPr>
            <p:ph type="title"/>
          </p:nvPr>
        </p:nvSpPr>
        <p:spPr>
          <a:xfrm>
            <a:off x="836679" y="723898"/>
            <a:ext cx="6002110" cy="1495425"/>
          </a:xfrm>
        </p:spPr>
        <p:txBody>
          <a:bodyPr>
            <a:normAutofit/>
          </a:bodyPr>
          <a:lstStyle/>
          <a:p>
            <a:r>
              <a:rPr lang="en-GB" sz="4000" dirty="0"/>
              <a:t>Parish collections at Lancashire Archives</a:t>
            </a:r>
          </a:p>
        </p:txBody>
      </p:sp>
      <p:sp>
        <p:nvSpPr>
          <p:cNvPr id="23" name="Content Placeholder 8">
            <a:extLst>
              <a:ext uri="{FF2B5EF4-FFF2-40B4-BE49-F238E27FC236}">
                <a16:creationId xmlns:a16="http://schemas.microsoft.com/office/drawing/2014/main" id="{737846D5-754E-6EB2-98F5-9993B5C0AA09}"/>
              </a:ext>
            </a:extLst>
          </p:cNvPr>
          <p:cNvSpPr>
            <a:spLocks noGrp="1"/>
          </p:cNvSpPr>
          <p:nvPr>
            <p:ph idx="1"/>
          </p:nvPr>
        </p:nvSpPr>
        <p:spPr>
          <a:xfrm>
            <a:off x="836680" y="2405066"/>
            <a:ext cx="7441980" cy="4040121"/>
          </a:xfrm>
        </p:spPr>
        <p:txBody>
          <a:bodyPr>
            <a:normAutofit fontScale="85000" lnSpcReduction="10000"/>
          </a:bodyPr>
          <a:lstStyle/>
          <a:p>
            <a:pPr marL="0" indent="0">
              <a:lnSpc>
                <a:spcPct val="107000"/>
              </a:lnSpc>
              <a:spcAft>
                <a:spcPts val="800"/>
              </a:spcAft>
              <a:buNone/>
            </a:pPr>
            <a:r>
              <a:rPr lang="en-GB" sz="1900" dirty="0">
                <a:effectLst/>
                <a:latin typeface="Calibri" panose="020F0502020204030204" pitchFamily="34" charset="0"/>
                <a:ea typeface="Calibri" panose="020F0502020204030204" pitchFamily="34" charset="0"/>
                <a:cs typeface="Times New Roman" panose="02020603050405020304" pitchFamily="18" charset="0"/>
              </a:rPr>
              <a:t>The first deposit of parish records, for Whalley St Mary and All Saints, arrived in 1941. </a:t>
            </a:r>
          </a:p>
          <a:p>
            <a:pPr marL="0" indent="0">
              <a:lnSpc>
                <a:spcPct val="107000"/>
              </a:lnSpc>
              <a:spcAft>
                <a:spcPts val="800"/>
              </a:spcAft>
              <a:buNone/>
            </a:pPr>
            <a:r>
              <a:rPr lang="en-GB" sz="1900" dirty="0">
                <a:effectLst/>
                <a:latin typeface="Calibri" panose="020F0502020204030204" pitchFamily="34" charset="0"/>
                <a:ea typeface="Calibri" panose="020F0502020204030204" pitchFamily="34" charset="0"/>
                <a:cs typeface="Times New Roman" panose="02020603050405020304" pitchFamily="18" charset="0"/>
              </a:rPr>
              <a:t>We have been caring for church records for over 80 years, but the relationship was formalised in the late 1970s under the Parochial Register and Records Measure. As a Diocesan Record Office we are responsible for all parishes in the Diocese of Blackburn, as well as some in the Diocese of Liverpool and Diocese of Leeds. </a:t>
            </a:r>
          </a:p>
          <a:p>
            <a:pPr marL="0" indent="0">
              <a:lnSpc>
                <a:spcPct val="107000"/>
              </a:lnSpc>
              <a:spcAft>
                <a:spcPts val="800"/>
              </a:spcAft>
              <a:buNone/>
            </a:pPr>
            <a:r>
              <a:rPr lang="en-GB" sz="1900" dirty="0">
                <a:latin typeface="Calibri" panose="020F0502020204030204" pitchFamily="34" charset="0"/>
                <a:ea typeface="Calibri" panose="020F0502020204030204" pitchFamily="34" charset="0"/>
                <a:cs typeface="Times New Roman" panose="02020603050405020304" pitchFamily="18" charset="0"/>
              </a:rPr>
              <a:t>For much of its lifetime the church has been at the centre of people’s lives, and this is reflected in the large, name rich collections we already hold. </a:t>
            </a:r>
            <a:endParaRPr lang="en-GB" sz="19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r>
              <a:rPr lang="en-GB" sz="1900" dirty="0">
                <a:effectLst/>
                <a:latin typeface="Calibri" panose="020F0502020204030204" pitchFamily="34" charset="0"/>
                <a:ea typeface="Calibri" panose="020F0502020204030204" pitchFamily="34" charset="0"/>
                <a:cs typeface="Times New Roman" panose="02020603050405020304" pitchFamily="18" charset="0"/>
              </a:rPr>
              <a:t>Parish records typically make up about 10% of all holdings in county record offices.   </a:t>
            </a:r>
          </a:p>
          <a:p>
            <a:pPr marL="0" indent="0">
              <a:lnSpc>
                <a:spcPct val="107000"/>
              </a:lnSpc>
              <a:spcAft>
                <a:spcPts val="800"/>
              </a:spcAft>
              <a:buNone/>
            </a:pPr>
            <a:r>
              <a:rPr lang="en-GB" sz="1900" dirty="0"/>
              <a:t>You can view descriptions of the parish records we hold in our online catalogue, </a:t>
            </a:r>
            <a:r>
              <a:rPr lang="en-GB" sz="1900" dirty="0">
                <a:hlinkClick r:id="rId2"/>
              </a:rPr>
              <a:t>LANCAT</a:t>
            </a:r>
            <a:r>
              <a:rPr lang="en-GB" sz="1900" dirty="0"/>
              <a:t>.</a:t>
            </a:r>
          </a:p>
          <a:p>
            <a:pPr marL="0" indent="0">
              <a:lnSpc>
                <a:spcPct val="107000"/>
              </a:lnSpc>
              <a:spcAft>
                <a:spcPts val="800"/>
              </a:spcAft>
              <a:buNone/>
            </a:pPr>
            <a:endParaRPr lang="en-GB" sz="19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US" sz="2000" dirty="0"/>
          </a:p>
        </p:txBody>
      </p:sp>
      <p:pic>
        <p:nvPicPr>
          <p:cNvPr id="13" name="Picture 12" descr="A picture containing text, letter, paper, handwriting&#10;&#10;Description automatically generated">
            <a:extLst>
              <a:ext uri="{FF2B5EF4-FFF2-40B4-BE49-F238E27FC236}">
                <a16:creationId xmlns:a16="http://schemas.microsoft.com/office/drawing/2014/main" id="{1EC58660-6231-C7E9-D2A9-7CBF467C4DE5}"/>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8281709" y="0"/>
            <a:ext cx="3910291" cy="6858000"/>
          </a:xfrm>
          <a:prstGeom prst="rect">
            <a:avLst/>
          </a:prstGeom>
        </p:spPr>
      </p:pic>
    </p:spTree>
    <p:extLst>
      <p:ext uri="{BB962C8B-B14F-4D97-AF65-F5344CB8AC3E}">
        <p14:creationId xmlns:p14="http://schemas.microsoft.com/office/powerpoint/2010/main" val="20600460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195D30-5273-3398-BF0B-0341BAABC680}"/>
              </a:ext>
            </a:extLst>
          </p:cNvPr>
          <p:cNvSpPr>
            <a:spLocks noGrp="1"/>
          </p:cNvSpPr>
          <p:nvPr>
            <p:ph type="title"/>
          </p:nvPr>
        </p:nvSpPr>
        <p:spPr>
          <a:xfrm>
            <a:off x="838200" y="27774"/>
            <a:ext cx="10515600" cy="1325563"/>
          </a:xfrm>
        </p:spPr>
        <p:txBody>
          <a:bodyPr/>
          <a:lstStyle/>
          <a:p>
            <a:r>
              <a:rPr lang="en-GB" dirty="0"/>
              <a:t>What parish records would we like?</a:t>
            </a:r>
          </a:p>
        </p:txBody>
      </p:sp>
      <p:sp>
        <p:nvSpPr>
          <p:cNvPr id="3" name="Content Placeholder 2">
            <a:extLst>
              <a:ext uri="{FF2B5EF4-FFF2-40B4-BE49-F238E27FC236}">
                <a16:creationId xmlns:a16="http://schemas.microsoft.com/office/drawing/2014/main" id="{16B40512-5EDC-A65E-E4F0-D765725F63AF}"/>
              </a:ext>
            </a:extLst>
          </p:cNvPr>
          <p:cNvSpPr>
            <a:spLocks noGrp="1"/>
          </p:cNvSpPr>
          <p:nvPr>
            <p:ph idx="1"/>
          </p:nvPr>
        </p:nvSpPr>
        <p:spPr>
          <a:xfrm>
            <a:off x="838200" y="1141051"/>
            <a:ext cx="10515600" cy="1593272"/>
          </a:xfrm>
        </p:spPr>
        <p:txBody>
          <a:bodyPr>
            <a:normAutofit lnSpcReduction="10000"/>
          </a:bodyPr>
          <a:lstStyle/>
          <a:p>
            <a:pPr marL="0" indent="0">
              <a:lnSpc>
                <a:spcPct val="107000"/>
              </a:lnSpc>
              <a:spcAft>
                <a:spcPts val="800"/>
              </a:spcAft>
              <a:buNone/>
            </a:pPr>
            <a:r>
              <a:rPr lang="en-GB" sz="1800" dirty="0">
                <a:effectLst/>
                <a:latin typeface="Calibri" panose="020F0502020204030204" pitchFamily="34" charset="0"/>
                <a:ea typeface="Calibri" panose="020F0502020204030204" pitchFamily="34" charset="0"/>
                <a:cs typeface="Times New Roman" panose="02020603050405020304" pitchFamily="18" charset="0"/>
              </a:rPr>
              <a:t>Our building is full and we are having to start moving collections offsite, which is forcing us to be more selective about what we accept. </a:t>
            </a:r>
          </a:p>
          <a:p>
            <a:pPr marL="0" indent="0">
              <a:lnSpc>
                <a:spcPct val="107000"/>
              </a:lnSpc>
              <a:spcAft>
                <a:spcPts val="800"/>
              </a:spcAft>
              <a:buNone/>
            </a:pPr>
            <a:r>
              <a:rPr lang="en-GB" sz="1800" dirty="0">
                <a:effectLst/>
                <a:latin typeface="Calibri" panose="020F0502020204030204" pitchFamily="34" charset="0"/>
                <a:ea typeface="Calibri" panose="020F0502020204030204" pitchFamily="34" charset="0"/>
                <a:cs typeface="Times New Roman" panose="02020603050405020304" pitchFamily="18" charset="0"/>
              </a:rPr>
              <a:t>The measure doesn’t really define what should be kept, but there is records management guidance produced by the Church of England, </a:t>
            </a:r>
            <a:r>
              <a:rPr lang="en-GB" sz="1800" dirty="0">
                <a:effectLst/>
                <a:latin typeface="Calibri" panose="020F0502020204030204" pitchFamily="34" charset="0"/>
                <a:ea typeface="Calibri" panose="020F0502020204030204" pitchFamily="34" charset="0"/>
                <a:cs typeface="Times New Roman" panose="02020603050405020304" pitchFamily="18" charset="0"/>
                <a:hlinkClick r:id="rId2"/>
              </a:rPr>
              <a:t>Keep or bin?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endParaRPr lang="en-GB" dirty="0"/>
          </a:p>
        </p:txBody>
      </p:sp>
      <p:graphicFrame>
        <p:nvGraphicFramePr>
          <p:cNvPr id="4" name="Table 3">
            <a:extLst>
              <a:ext uri="{FF2B5EF4-FFF2-40B4-BE49-F238E27FC236}">
                <a16:creationId xmlns:a16="http://schemas.microsoft.com/office/drawing/2014/main" id="{0A567D5B-2ADA-B9D7-FBBB-3AB906356326}"/>
              </a:ext>
            </a:extLst>
          </p:cNvPr>
          <p:cNvGraphicFramePr>
            <a:graphicFrameLocks noGrp="1"/>
          </p:cNvGraphicFramePr>
          <p:nvPr>
            <p:extLst>
              <p:ext uri="{D42A27DB-BD31-4B8C-83A1-F6EECF244321}">
                <p14:modId xmlns:p14="http://schemas.microsoft.com/office/powerpoint/2010/main" val="3044068610"/>
              </p:ext>
            </p:extLst>
          </p:nvPr>
        </p:nvGraphicFramePr>
        <p:xfrm>
          <a:off x="1180732" y="2734323"/>
          <a:ext cx="9099612" cy="2982626"/>
        </p:xfrm>
        <a:graphic>
          <a:graphicData uri="http://schemas.openxmlformats.org/drawingml/2006/table">
            <a:tbl>
              <a:tblPr firstRow="1" firstCol="1" bandRow="1">
                <a:tableStyleId>{5C22544A-7EE6-4342-B048-85BDC9FD1C3A}</a:tableStyleId>
              </a:tblPr>
              <a:tblGrid>
                <a:gridCol w="2274903">
                  <a:extLst>
                    <a:ext uri="{9D8B030D-6E8A-4147-A177-3AD203B41FA5}">
                      <a16:colId xmlns:a16="http://schemas.microsoft.com/office/drawing/2014/main" val="665875253"/>
                    </a:ext>
                  </a:extLst>
                </a:gridCol>
                <a:gridCol w="2274903">
                  <a:extLst>
                    <a:ext uri="{9D8B030D-6E8A-4147-A177-3AD203B41FA5}">
                      <a16:colId xmlns:a16="http://schemas.microsoft.com/office/drawing/2014/main" val="401377699"/>
                    </a:ext>
                  </a:extLst>
                </a:gridCol>
                <a:gridCol w="2274903">
                  <a:extLst>
                    <a:ext uri="{9D8B030D-6E8A-4147-A177-3AD203B41FA5}">
                      <a16:colId xmlns:a16="http://schemas.microsoft.com/office/drawing/2014/main" val="1185289261"/>
                    </a:ext>
                  </a:extLst>
                </a:gridCol>
                <a:gridCol w="2274903">
                  <a:extLst>
                    <a:ext uri="{9D8B030D-6E8A-4147-A177-3AD203B41FA5}">
                      <a16:colId xmlns:a16="http://schemas.microsoft.com/office/drawing/2014/main" val="1887499731"/>
                    </a:ext>
                  </a:extLst>
                </a:gridCol>
              </a:tblGrid>
              <a:tr h="180664">
                <a:tc>
                  <a:txBody>
                    <a:bodyPr/>
                    <a:lstStyle/>
                    <a:p>
                      <a:pPr>
                        <a:lnSpc>
                          <a:spcPct val="107000"/>
                        </a:lnSpc>
                        <a:spcAft>
                          <a:spcPts val="800"/>
                        </a:spcAft>
                      </a:pPr>
                      <a:r>
                        <a:rPr lang="en-GB" sz="1100">
                          <a:effectLst/>
                        </a:rPr>
                        <a:t>Subject</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GB" sz="1100">
                          <a:effectLst/>
                        </a:rPr>
                        <a:t>Must keep</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GB" sz="1100">
                          <a:effectLst/>
                        </a:rPr>
                        <a:t>May keep</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GB" sz="1100">
                          <a:effectLst/>
                        </a:rPr>
                        <a:t>Should dispose of</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260590826"/>
                  </a:ext>
                </a:extLst>
              </a:tr>
              <a:tr h="558720">
                <a:tc>
                  <a:txBody>
                    <a:bodyPr/>
                    <a:lstStyle/>
                    <a:p>
                      <a:pPr>
                        <a:lnSpc>
                          <a:spcPct val="107000"/>
                        </a:lnSpc>
                        <a:spcAft>
                          <a:spcPts val="800"/>
                        </a:spcAft>
                      </a:pPr>
                      <a:r>
                        <a:rPr lang="en-GB" sz="1100">
                          <a:effectLst/>
                        </a:rPr>
                        <a:t>Church services</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GB" sz="1100" dirty="0">
                          <a:effectLst/>
                        </a:rPr>
                        <a:t>Registers of baptisms, marriages, burials, banns, confirmations and services</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GB" sz="1100">
                          <a:effectLst/>
                        </a:rPr>
                        <a:t>Registers of marriage blessings, funerals/interments, service sheets and photos of special services</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GB" sz="1100">
                          <a:effectLst/>
                        </a:rPr>
                        <a:t>Certificate counterfoils, copy certificates and applications</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937655529"/>
                  </a:ext>
                </a:extLst>
              </a:tr>
              <a:tr h="936775">
                <a:tc>
                  <a:txBody>
                    <a:bodyPr/>
                    <a:lstStyle/>
                    <a:p>
                      <a:pPr>
                        <a:lnSpc>
                          <a:spcPct val="107000"/>
                        </a:lnSpc>
                        <a:spcAft>
                          <a:spcPts val="800"/>
                        </a:spcAft>
                      </a:pPr>
                      <a:r>
                        <a:rPr lang="en-GB" sz="1100">
                          <a:effectLst/>
                        </a:rPr>
                        <a:t>Church buildings and property</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GB" sz="1100">
                          <a:effectLst/>
                        </a:rPr>
                        <a:t>Former terriers, inventories and log books; faculties and accompanying papers, photos, plans and drawings; plans etc relating to major alterations; heritage reports</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GB" sz="1100">
                          <a:effectLst/>
                        </a:rPr>
                        <a:t>A logbook or scrapbook recording parish events</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GB" sz="1100">
                          <a:effectLst/>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457756684"/>
                  </a:ext>
                </a:extLst>
              </a:tr>
              <a:tr h="936775">
                <a:tc>
                  <a:txBody>
                    <a:bodyPr/>
                    <a:lstStyle/>
                    <a:p>
                      <a:pPr>
                        <a:lnSpc>
                          <a:spcPct val="107000"/>
                        </a:lnSpc>
                        <a:spcAft>
                          <a:spcPts val="800"/>
                        </a:spcAft>
                      </a:pPr>
                      <a:r>
                        <a:rPr lang="en-GB" sz="1100">
                          <a:effectLst/>
                        </a:rPr>
                        <a:t>Parish admin</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GB" sz="1100">
                          <a:effectLst/>
                        </a:rPr>
                        <a:t>Signed PCC minutes and accompanying reports</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GB" sz="1100">
                          <a:effectLst/>
                        </a:rPr>
                        <a:t>Letters and reports re major developments; questionnaire returns; parish profile; maps of the parish; electoral rolls; parish magazines</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GB" sz="1100">
                          <a:effectLst/>
                        </a:rPr>
                        <a:t>Correspondence and papers re routine parish admin</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88513452"/>
                  </a:ext>
                </a:extLst>
              </a:tr>
              <a:tr h="369692">
                <a:tc>
                  <a:txBody>
                    <a:bodyPr/>
                    <a:lstStyle/>
                    <a:p>
                      <a:pPr>
                        <a:lnSpc>
                          <a:spcPct val="107000"/>
                        </a:lnSpc>
                        <a:spcAft>
                          <a:spcPts val="800"/>
                        </a:spcAft>
                      </a:pPr>
                      <a:r>
                        <a:rPr lang="en-GB" sz="1100">
                          <a:effectLst/>
                        </a:rPr>
                        <a:t>Parish finance</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GB" sz="1100">
                          <a:effectLst/>
                        </a:rPr>
                        <a:t>Annual accounts of all PCC funds</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GB" sz="1100">
                          <a:effectLst/>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GB" sz="1100" dirty="0">
                          <a:effectLst/>
                        </a:rPr>
                        <a:t>All other supporting financial records (after 7 years)</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772394898"/>
                  </a:ext>
                </a:extLst>
              </a:tr>
            </a:tbl>
          </a:graphicData>
        </a:graphic>
      </p:graphicFrame>
    </p:spTree>
    <p:extLst>
      <p:ext uri="{BB962C8B-B14F-4D97-AF65-F5344CB8AC3E}">
        <p14:creationId xmlns:p14="http://schemas.microsoft.com/office/powerpoint/2010/main" val="36168696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3C3C9E-F649-9902-844B-33D2FAAE4BE0}"/>
              </a:ext>
            </a:extLst>
          </p:cNvPr>
          <p:cNvSpPr>
            <a:spLocks noGrp="1"/>
          </p:cNvSpPr>
          <p:nvPr>
            <p:ph type="title"/>
          </p:nvPr>
        </p:nvSpPr>
        <p:spPr/>
        <p:txBody>
          <a:bodyPr>
            <a:normAutofit/>
          </a:bodyPr>
          <a:lstStyle/>
          <a:p>
            <a:r>
              <a:rPr lang="en-GB" sz="4000" dirty="0"/>
              <a:t>How to deposit records at Lancashire Archives</a:t>
            </a:r>
          </a:p>
        </p:txBody>
      </p:sp>
      <p:sp>
        <p:nvSpPr>
          <p:cNvPr id="3" name="Content Placeholder 2">
            <a:extLst>
              <a:ext uri="{FF2B5EF4-FFF2-40B4-BE49-F238E27FC236}">
                <a16:creationId xmlns:a16="http://schemas.microsoft.com/office/drawing/2014/main" id="{42CFD705-AEBC-E553-9F91-9347E3D5C158}"/>
              </a:ext>
            </a:extLst>
          </p:cNvPr>
          <p:cNvSpPr>
            <a:spLocks noGrp="1"/>
          </p:cNvSpPr>
          <p:nvPr>
            <p:ph idx="1"/>
          </p:nvPr>
        </p:nvSpPr>
        <p:spPr/>
        <p:txBody>
          <a:bodyPr>
            <a:normAutofit fontScale="92500"/>
          </a:bodyPr>
          <a:lstStyle/>
          <a:p>
            <a:pPr marL="0" indent="0">
              <a:lnSpc>
                <a:spcPct val="107000"/>
              </a:lnSpc>
              <a:spcAft>
                <a:spcPts val="800"/>
              </a:spcAft>
              <a:buNone/>
            </a:pPr>
            <a:r>
              <a:rPr lang="en-GB" sz="1800" kern="1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Previously archives staff would carry out surveys of material held in parishes, but we don't have the capacity for this now, so we will be relying on you to tell us what you have. </a:t>
            </a:r>
            <a:endParaRPr lang="en-GB" sz="1800" dirty="0">
              <a:effectLst/>
              <a:latin typeface="Times New Roman" panose="02020603050405020304" pitchFamily="18" charset="0"/>
              <a:ea typeface="Times New Roman" panose="02020603050405020304" pitchFamily="18" charset="0"/>
            </a:endParaRPr>
          </a:p>
          <a:p>
            <a:pPr marL="0" indent="0">
              <a:lnSpc>
                <a:spcPct val="107000"/>
              </a:lnSpc>
              <a:spcAft>
                <a:spcPts val="800"/>
              </a:spcAft>
              <a:buNone/>
            </a:pPr>
            <a:r>
              <a:rPr lang="en-GB" sz="1800" dirty="0">
                <a:effectLst/>
                <a:latin typeface="Calibri" panose="020F0502020204030204" pitchFamily="34" charset="0"/>
                <a:ea typeface="Calibri" panose="020F0502020204030204" pitchFamily="34" charset="0"/>
                <a:cs typeface="Times New Roman" panose="02020603050405020304" pitchFamily="18" charset="0"/>
              </a:rPr>
              <a:t>When you are ready to make a deposit, please contact us first. Send us a basic list of the material you would like to add to the archive.  We can supply a template for this. </a:t>
            </a:r>
          </a:p>
          <a:p>
            <a:pPr marL="0" indent="0">
              <a:lnSpc>
                <a:spcPct val="107000"/>
              </a:lnSpc>
              <a:spcAft>
                <a:spcPts val="800"/>
              </a:spcAft>
              <a:buNone/>
            </a:pPr>
            <a:r>
              <a:rPr lang="en-GB" sz="1800" dirty="0">
                <a:effectLst/>
                <a:latin typeface="Calibri" panose="020F0502020204030204" pitchFamily="34" charset="0"/>
                <a:ea typeface="Calibri" panose="020F0502020204030204" pitchFamily="34" charset="0"/>
                <a:cs typeface="Times New Roman" panose="02020603050405020304" pitchFamily="18" charset="0"/>
              </a:rPr>
              <a:t>For the sake of clarity, we will take all parish registers, signed PCC minutes and annual accounts. </a:t>
            </a:r>
          </a:p>
          <a:p>
            <a:pPr marL="0" indent="0">
              <a:lnSpc>
                <a:spcPct val="107000"/>
              </a:lnSpc>
              <a:spcAft>
                <a:spcPts val="800"/>
              </a:spcAft>
              <a:buNone/>
            </a:pPr>
            <a:r>
              <a:rPr lang="en-GB" sz="1800" dirty="0">
                <a:effectLst/>
                <a:latin typeface="Calibri" panose="020F0502020204030204" pitchFamily="34" charset="0"/>
                <a:ea typeface="Calibri" panose="020F0502020204030204" pitchFamily="34" charset="0"/>
                <a:cs typeface="Times New Roman" panose="02020603050405020304" pitchFamily="18" charset="0"/>
              </a:rPr>
              <a:t>Anything else on the list will be compared against our existing collections before we confirm with you what we would like to accept. </a:t>
            </a:r>
          </a:p>
          <a:p>
            <a:pPr marL="0" indent="0">
              <a:lnSpc>
                <a:spcPct val="107000"/>
              </a:lnSpc>
              <a:spcAft>
                <a:spcPts val="800"/>
              </a:spcAft>
              <a:buNone/>
            </a:pPr>
            <a:r>
              <a:rPr lang="en-GB" sz="1800" dirty="0">
                <a:effectLst/>
                <a:latin typeface="Calibri" panose="020F0502020204030204" pitchFamily="34" charset="0"/>
                <a:ea typeface="Calibri" panose="020F0502020204030204" pitchFamily="34" charset="0"/>
                <a:cs typeface="Times New Roman" panose="02020603050405020304" pitchFamily="18" charset="0"/>
              </a:rPr>
              <a:t>We will arrange a date for you to bring in the material to Preston.</a:t>
            </a:r>
          </a:p>
          <a:p>
            <a:pPr marL="0" indent="0">
              <a:lnSpc>
                <a:spcPct val="107000"/>
              </a:lnSpc>
              <a:spcAft>
                <a:spcPts val="800"/>
              </a:spcAft>
              <a:buNone/>
            </a:pPr>
            <a:r>
              <a:rPr lang="en-GB" sz="1800" dirty="0">
                <a:effectLst/>
                <a:latin typeface="Calibri" panose="020F0502020204030204" pitchFamily="34" charset="0"/>
                <a:ea typeface="Calibri" panose="020F0502020204030204" pitchFamily="34" charset="0"/>
                <a:cs typeface="Times New Roman" panose="02020603050405020304" pitchFamily="18" charset="0"/>
              </a:rPr>
              <a:t>Once processed, we will send out a receipt for you to sign and return to us (retaining one copy for your records).</a:t>
            </a:r>
          </a:p>
          <a:p>
            <a:pPr marL="0" indent="0">
              <a:buNone/>
            </a:pPr>
            <a:endParaRPr lang="en-GB" dirty="0"/>
          </a:p>
        </p:txBody>
      </p:sp>
    </p:spTree>
    <p:extLst>
      <p:ext uri="{BB962C8B-B14F-4D97-AF65-F5344CB8AC3E}">
        <p14:creationId xmlns:p14="http://schemas.microsoft.com/office/powerpoint/2010/main" val="12385596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6BD202-4E86-5392-73B5-F0E1081AF18A}"/>
              </a:ext>
            </a:extLst>
          </p:cNvPr>
          <p:cNvSpPr>
            <a:spLocks noGrp="1"/>
          </p:cNvSpPr>
          <p:nvPr>
            <p:ph type="title"/>
          </p:nvPr>
        </p:nvSpPr>
        <p:spPr/>
        <p:txBody>
          <a:bodyPr/>
          <a:lstStyle/>
          <a:p>
            <a:r>
              <a:rPr lang="en-GB" dirty="0"/>
              <a:t>What about digital records?</a:t>
            </a:r>
          </a:p>
        </p:txBody>
      </p:sp>
      <p:sp>
        <p:nvSpPr>
          <p:cNvPr id="3" name="Content Placeholder 2">
            <a:extLst>
              <a:ext uri="{FF2B5EF4-FFF2-40B4-BE49-F238E27FC236}">
                <a16:creationId xmlns:a16="http://schemas.microsoft.com/office/drawing/2014/main" id="{38E49865-C00F-B03A-F12A-E60881816408}"/>
              </a:ext>
            </a:extLst>
          </p:cNvPr>
          <p:cNvSpPr>
            <a:spLocks noGrp="1"/>
          </p:cNvSpPr>
          <p:nvPr>
            <p:ph idx="1"/>
          </p:nvPr>
        </p:nvSpPr>
        <p:spPr/>
        <p:txBody>
          <a:bodyPr/>
          <a:lstStyle/>
          <a:p>
            <a:pPr marL="0" indent="0">
              <a:buNone/>
            </a:pPr>
            <a:r>
              <a:rPr lang="en-GB" dirty="0"/>
              <a:t>In theory this guidance should apply regardless of the format of your church records, whether they are physical or digital.</a:t>
            </a:r>
          </a:p>
          <a:p>
            <a:pPr marL="0" indent="0">
              <a:buNone/>
            </a:pPr>
            <a:r>
              <a:rPr lang="en-GB" dirty="0"/>
              <a:t>In reality digital records are more complex to preserve.</a:t>
            </a:r>
          </a:p>
          <a:p>
            <a:pPr marL="0" indent="0">
              <a:buNone/>
            </a:pPr>
            <a:r>
              <a:rPr lang="en-GB" dirty="0"/>
              <a:t>Lancashire Archives have just procured a digital preservation solution, </a:t>
            </a:r>
            <a:r>
              <a:rPr lang="en-GB" dirty="0" err="1"/>
              <a:t>Preservica</a:t>
            </a:r>
            <a:r>
              <a:rPr lang="en-GB" dirty="0"/>
              <a:t>. We are currently learning more about how to use it, and hope to issue guidance for digital records in the near future. </a:t>
            </a:r>
          </a:p>
          <a:p>
            <a:pPr marL="0" indent="0">
              <a:buNone/>
            </a:pPr>
            <a:r>
              <a:rPr lang="en-GB" dirty="0"/>
              <a:t>As a starting point it would be helpful to know more about which parish records are now being produced in a digital format. </a:t>
            </a:r>
          </a:p>
        </p:txBody>
      </p:sp>
    </p:spTree>
    <p:extLst>
      <p:ext uri="{BB962C8B-B14F-4D97-AF65-F5344CB8AC3E}">
        <p14:creationId xmlns:p14="http://schemas.microsoft.com/office/powerpoint/2010/main" val="22006844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Content Placeholder 4" descr="A blueprint of a building&#10;&#10;Description automatically generated with low confidence">
            <a:extLst>
              <a:ext uri="{FF2B5EF4-FFF2-40B4-BE49-F238E27FC236}">
                <a16:creationId xmlns:a16="http://schemas.microsoft.com/office/drawing/2014/main" id="{FAB7BD36-FF54-C183-8DC2-B30FD27A9859}"/>
              </a:ext>
            </a:extLst>
          </p:cNvPr>
          <p:cNvPicPr>
            <a:picLocks noGrp="1" noChangeAspect="1"/>
          </p:cNvPicPr>
          <p:nvPr>
            <p:ph idx="1"/>
          </p:nvPr>
        </p:nvPicPr>
        <p:blipFill rotWithShape="1">
          <a:blip r:embed="rId2" cstate="screen">
            <a:extLst>
              <a:ext uri="{28A0092B-C50C-407E-A947-70E740481C1C}">
                <a14:useLocalDpi xmlns:a14="http://schemas.microsoft.com/office/drawing/2010/main"/>
              </a:ext>
            </a:extLst>
          </a:blip>
          <a:srcRect t="10970" b="6310"/>
          <a:stretch/>
        </p:blipFill>
        <p:spPr>
          <a:xfrm>
            <a:off x="0" y="10"/>
            <a:ext cx="12191980" cy="6857990"/>
          </a:xfrm>
          <a:prstGeom prst="rect">
            <a:avLst/>
          </a:prstGeom>
        </p:spPr>
      </p:pic>
      <p:sp>
        <p:nvSpPr>
          <p:cNvPr id="10" name="Rectangle 9">
            <a:extLst>
              <a:ext uri="{FF2B5EF4-FFF2-40B4-BE49-F238E27FC236}">
                <a16:creationId xmlns:a16="http://schemas.microsoft.com/office/drawing/2014/main" id="{37C89E4B-3C9F-44B9-8B86-D9E3D112D8E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5320142"/>
            <a:ext cx="12192000" cy="736551"/>
          </a:xfrm>
          <a:prstGeom prst="rect">
            <a:avLst/>
          </a:prstGeom>
          <a:solidFill>
            <a:schemeClr val="bg1">
              <a:alpha val="93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E31B7D5-4958-5530-3CC5-617319009ECE}"/>
              </a:ext>
            </a:extLst>
          </p:cNvPr>
          <p:cNvSpPr>
            <a:spLocks noGrp="1"/>
          </p:cNvSpPr>
          <p:nvPr>
            <p:ph type="title"/>
          </p:nvPr>
        </p:nvSpPr>
        <p:spPr>
          <a:xfrm>
            <a:off x="523875" y="5317240"/>
            <a:ext cx="11210925" cy="744836"/>
          </a:xfrm>
        </p:spPr>
        <p:txBody>
          <a:bodyPr vert="horz" lIns="91440" tIns="45720" rIns="91440" bIns="45720" rtlCol="0" anchor="ctr">
            <a:normAutofit/>
          </a:bodyPr>
          <a:lstStyle/>
          <a:p>
            <a:pPr algn="ctr"/>
            <a:r>
              <a:rPr lang="en-US" sz="3600">
                <a:solidFill>
                  <a:schemeClr val="tx1">
                    <a:lumMod val="85000"/>
                    <a:lumOff val="15000"/>
                  </a:schemeClr>
                </a:solidFill>
                <a:latin typeface="+mj-lt"/>
              </a:rPr>
              <a:t>Any questions?</a:t>
            </a:r>
          </a:p>
        </p:txBody>
      </p:sp>
      <p:cxnSp>
        <p:nvCxnSpPr>
          <p:cNvPr id="33" name="Straight Connector 11">
            <a:extLst>
              <a:ext uri="{FF2B5EF4-FFF2-40B4-BE49-F238E27FC236}">
                <a16:creationId xmlns:a16="http://schemas.microsoft.com/office/drawing/2014/main" id="{AA2EAA10-076F-46BD-8F0F-B9A2FB77A85C}"/>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5241983"/>
            <a:ext cx="12192000" cy="0"/>
          </a:xfrm>
          <a:prstGeom prst="line">
            <a:avLst/>
          </a:prstGeom>
          <a:ln w="41275">
            <a:solidFill>
              <a:schemeClr val="bg1">
                <a:alpha val="90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D891E407-403B-4764-86C9-33A56D3BCAA3}"/>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6134852"/>
            <a:ext cx="12192000" cy="0"/>
          </a:xfrm>
          <a:prstGeom prst="line">
            <a:avLst/>
          </a:prstGeom>
          <a:ln w="41275">
            <a:solidFill>
              <a:schemeClr val="bg1">
                <a:alpha val="9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79211706"/>
      </p:ext>
    </p:extLst>
  </p:cSld>
  <p:clrMapOvr>
    <a:masterClrMapping/>
  </p:clrMapOvr>
</p:sld>
</file>

<file path=ppt/theme/theme1.xml><?xml version="1.0" encoding="utf-8"?>
<a:theme xmlns:a="http://schemas.openxmlformats.org/drawingml/2006/main" name="Office Theme">
  <a:themeElements>
    <a:clrScheme name="Priorities">
      <a:dk1>
        <a:srgbClr val="000000"/>
      </a:dk1>
      <a:lt1>
        <a:srgbClr val="FFFFFF"/>
      </a:lt1>
      <a:dk2>
        <a:srgbClr val="44546A"/>
      </a:dk2>
      <a:lt2>
        <a:srgbClr val="E7E6E6"/>
      </a:lt2>
      <a:accent1>
        <a:srgbClr val="3C68AB"/>
      </a:accent1>
      <a:accent2>
        <a:srgbClr val="794983"/>
      </a:accent2>
      <a:accent3>
        <a:srgbClr val="5E873A"/>
      </a:accent3>
      <a:accent4>
        <a:srgbClr val="C96B30"/>
      </a:accent4>
      <a:accent5>
        <a:srgbClr val="FEFFFF"/>
      </a:accent5>
      <a:accent6>
        <a:srgbClr val="FEFFFF"/>
      </a:accent6>
      <a:hlink>
        <a:srgbClr val="0563C1"/>
      </a:hlink>
      <a:folHlink>
        <a:srgbClr val="954F71"/>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1ECF8216975C30478A70D103FC1E38D3" ma:contentTypeVersion="13" ma:contentTypeDescription="Create a new document." ma:contentTypeScope="" ma:versionID="c339a69bcd3b7c6a73f1ad69debd1b52">
  <xsd:schema xmlns:xsd="http://www.w3.org/2001/XMLSchema" xmlns:xs="http://www.w3.org/2001/XMLSchema" xmlns:p="http://schemas.microsoft.com/office/2006/metadata/properties" xmlns:ns2="84683472-a362-4d5a-8d4c-e2300489c546" xmlns:ns3="78221064-7fb4-4f5c-983e-7dedc65e8101" targetNamespace="http://schemas.microsoft.com/office/2006/metadata/properties" ma:root="true" ma:fieldsID="61f71ab18571e43c22b2d3e2f5788680" ns2:_="" ns3:_="">
    <xsd:import namespace="84683472-a362-4d5a-8d4c-e2300489c546"/>
    <xsd:import namespace="78221064-7fb4-4f5c-983e-7dedc65e8101"/>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AutoKeyPoints" minOccurs="0"/>
                <xsd:element ref="ns2:MediaServiceKeyPoints" minOccurs="0"/>
                <xsd:element ref="ns2:lcf76f155ced4ddcb4097134ff3c332f" minOccurs="0"/>
                <xsd:element ref="ns3:TaxCatchAll" minOccurs="0"/>
                <xsd:element ref="ns2:MediaServiceDateTaken" minOccurs="0"/>
                <xsd:element ref="ns2:MediaServiceGenerationTime" minOccurs="0"/>
                <xsd:element ref="ns2:MediaServiceEventHashCode" minOccurs="0"/>
                <xsd:element ref="ns2: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4683472-a362-4d5a-8d4c-e2300489c546"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2" nillable="true" ma:displayName="MediaServiceAutoKeyPoints" ma:hidden="true" ma:internalName="MediaServiceAutoKeyPoints" ma:readOnly="true">
      <xsd:simpleType>
        <xsd:restriction base="dms:Note"/>
      </xsd:simpleType>
    </xsd:element>
    <xsd:element name="MediaServiceKeyPoints" ma:index="13" nillable="true" ma:displayName="KeyPoints" ma:internalName="MediaServiceKeyPoints" ma:readOnly="true">
      <xsd:simpleType>
        <xsd:restriction base="dms:Note">
          <xsd:maxLength value="255"/>
        </xsd:restriction>
      </xsd:simpleType>
    </xsd:element>
    <xsd:element name="lcf76f155ced4ddcb4097134ff3c332f" ma:index="15" nillable="true" ma:taxonomy="true" ma:internalName="lcf76f155ced4ddcb4097134ff3c332f" ma:taxonomyFieldName="MediaServiceImageTags" ma:displayName="Image Tags" ma:readOnly="false" ma:fieldId="{5cf76f15-5ced-4ddc-b409-7134ff3c332f}" ma:taxonomyMulti="true" ma:sspId="f6bfaf0b-f29b-4ed2-8d75-892493c0d243" ma:termSetId="09814cd3-568e-fe90-9814-8d621ff8fb84" ma:anchorId="fba54fb3-c3e1-fe81-a776-ca4b69148c4d" ma:open="true" ma:isKeyword="false">
      <xsd:complexType>
        <xsd:sequence>
          <xsd:element ref="pc:Terms" minOccurs="0" maxOccurs="1"/>
        </xsd:sequence>
      </xsd:complexType>
    </xsd:element>
    <xsd:element name="MediaServiceDateTaken" ma:index="17" nillable="true" ma:displayName="MediaServiceDateTaken" ma:hidden="true" ma:indexed="true" ma:internalName="MediaServiceDateTaken" ma:readOnly="true">
      <xsd:simpleType>
        <xsd:restriction base="dms:Text"/>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element name="MediaServiceOCR" ma:index="20"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78221064-7fb4-4f5c-983e-7dedc65e8101"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TaxCatchAll" ma:index="16" nillable="true" ma:displayName="Taxonomy Catch All Column" ma:hidden="true" ma:list="{c6b60635-09fa-46a0-a500-6d55b477846a}" ma:internalName="TaxCatchAll" ma:showField="CatchAllData" ma:web="78221064-7fb4-4f5c-983e-7dedc65e810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78221064-7fb4-4f5c-983e-7dedc65e8101" xsi:nil="true"/>
    <lcf76f155ced4ddcb4097134ff3c332f xmlns="84683472-a362-4d5a-8d4c-e2300489c546">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2489F3EB-AF03-41AF-89AE-179DCE5EED4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4683472-a362-4d5a-8d4c-e2300489c546"/>
    <ds:schemaRef ds:uri="78221064-7fb4-4f5c-983e-7dedc65e810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5FDB3026-9690-4EF2-AC0A-C737536B025B}">
  <ds:schemaRefs>
    <ds:schemaRef ds:uri="http://schemas.microsoft.com/sharepoint/v3/contenttype/forms"/>
  </ds:schemaRefs>
</ds:datastoreItem>
</file>

<file path=customXml/itemProps3.xml><?xml version="1.0" encoding="utf-8"?>
<ds:datastoreItem xmlns:ds="http://schemas.openxmlformats.org/officeDocument/2006/customXml" ds:itemID="{5C851526-3E5B-4952-B4D5-6254E9122EAE}">
  <ds:schemaRefs>
    <ds:schemaRef ds:uri="http://schemas.microsoft.com/office/2006/metadata/properties"/>
    <ds:schemaRef ds:uri="http://schemas.microsoft.com/office/infopath/2007/PartnerControls"/>
    <ds:schemaRef ds:uri="78221064-7fb4-4f5c-983e-7dedc65e8101"/>
    <ds:schemaRef ds:uri="84683472-a362-4d5a-8d4c-e2300489c546"/>
  </ds:schemaRefs>
</ds:datastoreItem>
</file>

<file path=docProps/app.xml><?xml version="1.0" encoding="utf-8"?>
<Properties xmlns="http://schemas.openxmlformats.org/officeDocument/2006/extended-properties" xmlns:vt="http://schemas.openxmlformats.org/officeDocument/2006/docPropsVTypes">
  <Template/>
  <TotalTime>0</TotalTime>
  <Words>630</Words>
  <Application>Microsoft Office PowerPoint</Application>
  <PresentationFormat>Widescreen</PresentationFormat>
  <Paragraphs>44</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Times New Roman</vt:lpstr>
      <vt:lpstr>Office Theme</vt:lpstr>
      <vt:lpstr>Depositing parish records at Lancashire Archives</vt:lpstr>
      <vt:lpstr>Parish collections at Lancashire Archives</vt:lpstr>
      <vt:lpstr>What parish records would we like?</vt:lpstr>
      <vt:lpstr>How to deposit records at Lancashire Archives</vt:lpstr>
      <vt:lpstr>What about digital records?</vt:lpstr>
      <vt:lpstr>Any questions?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Sergeant, Anthony</dc:creator>
  <cp:lastModifiedBy>Gillian Beeley</cp:lastModifiedBy>
  <cp:revision>7</cp:revision>
  <dcterms:created xsi:type="dcterms:W3CDTF">2022-08-31T10:25:39Z</dcterms:created>
  <dcterms:modified xsi:type="dcterms:W3CDTF">2023-07-04T14:48:06Z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0x0101001ECF8216975C30478A70D103FC1E38D3</vt:lpwstr>
  </property>
</Properties>
</file>